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</p:sldIdLst>
  <p:sldSz cx="18288000" cy="10287000"/>
  <p:notesSz cx="6858000" cy="9144000"/>
  <p:embeddedFontLst>
    <p:embeddedFont>
      <p:font typeface="Calibri" panose="020F0502020204030204" pitchFamily="34" charset="0"/>
      <p:regular r:id="rId3"/>
      <p:bold r:id="rId4"/>
      <p:italic r:id="rId5"/>
      <p:boldItalic r:id="rId6"/>
    </p:embeddedFont>
    <p:embeddedFont>
      <p:font typeface="Open Sauce SemiBold" panose="020B0604020202020204" charset="0"/>
      <p:regular r:id="rId7"/>
    </p:embeddedFont>
    <p:embeddedFont>
      <p:font typeface="Open Sauce SemiBold Bold" panose="020B0604020202020204" charset="0"/>
      <p:regular r:id="rId8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49" d="100"/>
          <a:sy n="49" d="100"/>
        </p:scale>
        <p:origin x="1042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6.fntdata"/><Relationship Id="rId3" Type="http://schemas.openxmlformats.org/officeDocument/2006/relationships/font" Target="fonts/font1.fntdata"/><Relationship Id="rId7" Type="http://schemas.openxmlformats.org/officeDocument/2006/relationships/font" Target="fonts/font5.fntdata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4.fntdata"/><Relationship Id="rId11" Type="http://schemas.openxmlformats.org/officeDocument/2006/relationships/theme" Target="theme/theme1.xml"/><Relationship Id="rId5" Type="http://schemas.openxmlformats.org/officeDocument/2006/relationships/font" Target="fonts/font3.fntdata"/><Relationship Id="rId10" Type="http://schemas.openxmlformats.org/officeDocument/2006/relationships/viewProps" Target="viewProps.xml"/><Relationship Id="rId4" Type="http://schemas.openxmlformats.org/officeDocument/2006/relationships/font" Target="fonts/font2.fntdata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4667975" y="403373"/>
            <a:ext cx="9456875" cy="61912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ctr">
              <a:lnSpc>
                <a:spcPts val="4800"/>
              </a:lnSpc>
            </a:pPr>
            <a:r>
              <a:rPr lang="en-US" sz="4000">
                <a:solidFill>
                  <a:srgbClr val="343434"/>
                </a:solidFill>
                <a:latin typeface="Open Sauce SemiBold Bold"/>
              </a:rPr>
              <a:t>Assumptions                   Questions</a:t>
            </a:r>
          </a:p>
        </p:txBody>
      </p:sp>
      <p:grpSp>
        <p:nvGrpSpPr>
          <p:cNvPr id="3" name="Group 3"/>
          <p:cNvGrpSpPr/>
          <p:nvPr/>
        </p:nvGrpSpPr>
        <p:grpSpPr>
          <a:xfrm>
            <a:off x="5298457" y="1459615"/>
            <a:ext cx="3295650" cy="2320626"/>
            <a:chOff x="0" y="0"/>
            <a:chExt cx="4394200" cy="3094168"/>
          </a:xfrm>
        </p:grpSpPr>
        <p:grpSp>
          <p:nvGrpSpPr>
            <p:cNvPr id="4" name="Group 4"/>
            <p:cNvGrpSpPr/>
            <p:nvPr/>
          </p:nvGrpSpPr>
          <p:grpSpPr>
            <a:xfrm>
              <a:off x="0" y="0"/>
              <a:ext cx="4394200" cy="3094168"/>
              <a:chOff x="0" y="0"/>
              <a:chExt cx="867990" cy="611194"/>
            </a:xfrm>
          </p:grpSpPr>
          <p:sp>
            <p:nvSpPr>
              <p:cNvPr id="5" name="Freeform 5"/>
              <p:cNvSpPr/>
              <p:nvPr/>
            </p:nvSpPr>
            <p:spPr>
              <a:xfrm>
                <a:off x="0" y="0"/>
                <a:ext cx="867990" cy="611194"/>
              </a:xfrm>
              <a:custGeom>
                <a:avLst/>
                <a:gdLst/>
                <a:ahLst/>
                <a:cxnLst/>
                <a:rect l="l" t="t" r="r" b="b"/>
                <a:pathLst>
                  <a:path w="867990" h="611194">
                    <a:moveTo>
                      <a:pt x="0" y="0"/>
                    </a:moveTo>
                    <a:lnTo>
                      <a:pt x="867990" y="0"/>
                    </a:lnTo>
                    <a:lnTo>
                      <a:pt x="867990" y="611194"/>
                    </a:lnTo>
                    <a:lnTo>
                      <a:pt x="0" y="611194"/>
                    </a:lnTo>
                    <a:close/>
                  </a:path>
                </a:pathLst>
              </a:custGeom>
              <a:solidFill>
                <a:srgbClr val="FFADAD"/>
              </a:solidFill>
            </p:spPr>
          </p:sp>
          <p:sp>
            <p:nvSpPr>
              <p:cNvPr id="6" name="TextBox 6"/>
              <p:cNvSpPr txBox="1"/>
              <p:nvPr/>
            </p:nvSpPr>
            <p:spPr>
              <a:xfrm>
                <a:off x="0" y="-57150"/>
                <a:ext cx="812800" cy="869950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3360"/>
                  </a:lnSpc>
                </a:pPr>
                <a:endParaRPr/>
              </a:p>
            </p:txBody>
          </p:sp>
        </p:grpSp>
        <p:sp>
          <p:nvSpPr>
            <p:cNvPr id="7" name="TextBox 7"/>
            <p:cNvSpPr txBox="1"/>
            <p:nvPr/>
          </p:nvSpPr>
          <p:spPr>
            <a:xfrm>
              <a:off x="295619" y="288536"/>
              <a:ext cx="2859585" cy="32702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marL="0" lvl="0" indent="0">
                <a:lnSpc>
                  <a:spcPts val="1919"/>
                </a:lnSpc>
              </a:pPr>
              <a:r>
                <a:rPr lang="en-US" sz="1599">
                  <a:solidFill>
                    <a:srgbClr val="363737"/>
                  </a:solidFill>
                  <a:latin typeface="Open Sauce SemiBold"/>
                </a:rPr>
                <a:t>Assumptions </a:t>
              </a:r>
            </a:p>
          </p:txBody>
        </p:sp>
      </p:grpSp>
      <p:grpSp>
        <p:nvGrpSpPr>
          <p:cNvPr id="8" name="Group 8"/>
          <p:cNvGrpSpPr/>
          <p:nvPr/>
        </p:nvGrpSpPr>
        <p:grpSpPr>
          <a:xfrm>
            <a:off x="10922755" y="1193948"/>
            <a:ext cx="3534392" cy="2851960"/>
            <a:chOff x="0" y="0"/>
            <a:chExt cx="4712522" cy="3802613"/>
          </a:xfrm>
        </p:grpSpPr>
        <p:grpSp>
          <p:nvGrpSpPr>
            <p:cNvPr id="9" name="Group 9"/>
            <p:cNvGrpSpPr/>
            <p:nvPr/>
          </p:nvGrpSpPr>
          <p:grpSpPr>
            <a:xfrm>
              <a:off x="0" y="0"/>
              <a:ext cx="4712522" cy="3802613"/>
              <a:chOff x="0" y="0"/>
              <a:chExt cx="930869" cy="751134"/>
            </a:xfrm>
          </p:grpSpPr>
          <p:sp>
            <p:nvSpPr>
              <p:cNvPr id="10" name="Freeform 10"/>
              <p:cNvSpPr/>
              <p:nvPr/>
            </p:nvSpPr>
            <p:spPr>
              <a:xfrm>
                <a:off x="0" y="0"/>
                <a:ext cx="930869" cy="751134"/>
              </a:xfrm>
              <a:custGeom>
                <a:avLst/>
                <a:gdLst/>
                <a:ahLst/>
                <a:cxnLst/>
                <a:rect l="l" t="t" r="r" b="b"/>
                <a:pathLst>
                  <a:path w="930869" h="751134">
                    <a:moveTo>
                      <a:pt x="0" y="0"/>
                    </a:moveTo>
                    <a:lnTo>
                      <a:pt x="930869" y="0"/>
                    </a:lnTo>
                    <a:lnTo>
                      <a:pt x="930869" y="751134"/>
                    </a:lnTo>
                    <a:lnTo>
                      <a:pt x="0" y="751134"/>
                    </a:lnTo>
                    <a:close/>
                  </a:path>
                </a:pathLst>
              </a:custGeom>
              <a:solidFill>
                <a:srgbClr val="9BF6FF"/>
              </a:solidFill>
            </p:spPr>
          </p:sp>
          <p:sp>
            <p:nvSpPr>
              <p:cNvPr id="11" name="TextBox 11"/>
              <p:cNvSpPr txBox="1"/>
              <p:nvPr/>
            </p:nvSpPr>
            <p:spPr>
              <a:xfrm>
                <a:off x="0" y="-57150"/>
                <a:ext cx="812800" cy="869950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3360"/>
                  </a:lnSpc>
                </a:pPr>
                <a:endParaRPr/>
              </a:p>
            </p:txBody>
          </p:sp>
        </p:grpSp>
        <p:sp>
          <p:nvSpPr>
            <p:cNvPr id="12" name="TextBox 12"/>
            <p:cNvSpPr txBox="1"/>
            <p:nvPr/>
          </p:nvSpPr>
          <p:spPr>
            <a:xfrm>
              <a:off x="312434" y="288536"/>
              <a:ext cx="3385346" cy="32702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marL="0" lvl="0" indent="0">
                <a:lnSpc>
                  <a:spcPts val="1919"/>
                </a:lnSpc>
              </a:pPr>
              <a:r>
                <a:rPr lang="en-US" sz="1599">
                  <a:solidFill>
                    <a:srgbClr val="36464B"/>
                  </a:solidFill>
                  <a:latin typeface="Open Sauce SemiBold"/>
                </a:rPr>
                <a:t>Questions</a:t>
              </a:r>
            </a:p>
          </p:txBody>
        </p:sp>
      </p:grpSp>
      <p:grpSp>
        <p:nvGrpSpPr>
          <p:cNvPr id="13" name="Group 13"/>
          <p:cNvGrpSpPr/>
          <p:nvPr/>
        </p:nvGrpSpPr>
        <p:grpSpPr>
          <a:xfrm>
            <a:off x="1646072" y="1897765"/>
            <a:ext cx="3450581" cy="2320626"/>
            <a:chOff x="0" y="0"/>
            <a:chExt cx="4600774" cy="3094168"/>
          </a:xfrm>
        </p:grpSpPr>
        <p:grpSp>
          <p:nvGrpSpPr>
            <p:cNvPr id="14" name="Group 14"/>
            <p:cNvGrpSpPr/>
            <p:nvPr/>
          </p:nvGrpSpPr>
          <p:grpSpPr>
            <a:xfrm>
              <a:off x="0" y="0"/>
              <a:ext cx="4600774" cy="3094168"/>
              <a:chOff x="0" y="0"/>
              <a:chExt cx="908795" cy="611194"/>
            </a:xfrm>
          </p:grpSpPr>
          <p:sp>
            <p:nvSpPr>
              <p:cNvPr id="15" name="Freeform 15"/>
              <p:cNvSpPr/>
              <p:nvPr/>
            </p:nvSpPr>
            <p:spPr>
              <a:xfrm>
                <a:off x="0" y="0"/>
                <a:ext cx="908795" cy="611194"/>
              </a:xfrm>
              <a:custGeom>
                <a:avLst/>
                <a:gdLst/>
                <a:ahLst/>
                <a:cxnLst/>
                <a:rect l="l" t="t" r="r" b="b"/>
                <a:pathLst>
                  <a:path w="908795" h="611194">
                    <a:moveTo>
                      <a:pt x="0" y="0"/>
                    </a:moveTo>
                    <a:lnTo>
                      <a:pt x="908795" y="0"/>
                    </a:lnTo>
                    <a:lnTo>
                      <a:pt x="908795" y="611194"/>
                    </a:lnTo>
                    <a:lnTo>
                      <a:pt x="0" y="611194"/>
                    </a:lnTo>
                    <a:close/>
                  </a:path>
                </a:pathLst>
              </a:custGeom>
              <a:solidFill>
                <a:srgbClr val="D6D1A4"/>
              </a:solidFill>
            </p:spPr>
          </p:sp>
          <p:sp>
            <p:nvSpPr>
              <p:cNvPr id="16" name="TextBox 16"/>
              <p:cNvSpPr txBox="1"/>
              <p:nvPr/>
            </p:nvSpPr>
            <p:spPr>
              <a:xfrm>
                <a:off x="0" y="-57150"/>
                <a:ext cx="812800" cy="869950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3360"/>
                  </a:lnSpc>
                </a:pPr>
                <a:endParaRPr/>
              </a:p>
            </p:txBody>
          </p:sp>
        </p:grpSp>
        <p:sp>
          <p:nvSpPr>
            <p:cNvPr id="17" name="TextBox 17"/>
            <p:cNvSpPr txBox="1"/>
            <p:nvPr/>
          </p:nvSpPr>
          <p:spPr>
            <a:xfrm>
              <a:off x="309516" y="288536"/>
              <a:ext cx="2994016" cy="32702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marL="0" lvl="0" indent="0">
                <a:lnSpc>
                  <a:spcPts val="1919"/>
                </a:lnSpc>
              </a:pPr>
              <a:r>
                <a:rPr lang="en-US" sz="1599">
                  <a:solidFill>
                    <a:srgbClr val="363737"/>
                  </a:solidFill>
                  <a:latin typeface="Open Sauce SemiBold"/>
                </a:rPr>
                <a:t>Assumptions </a:t>
              </a:r>
            </a:p>
          </p:txBody>
        </p:sp>
      </p:grpSp>
      <p:grpSp>
        <p:nvGrpSpPr>
          <p:cNvPr id="18" name="Group 18"/>
          <p:cNvGrpSpPr/>
          <p:nvPr/>
        </p:nvGrpSpPr>
        <p:grpSpPr>
          <a:xfrm>
            <a:off x="1646072" y="4437466"/>
            <a:ext cx="3295650" cy="2320626"/>
            <a:chOff x="0" y="0"/>
            <a:chExt cx="4394200" cy="3094168"/>
          </a:xfrm>
        </p:grpSpPr>
        <p:grpSp>
          <p:nvGrpSpPr>
            <p:cNvPr id="19" name="Group 19"/>
            <p:cNvGrpSpPr/>
            <p:nvPr/>
          </p:nvGrpSpPr>
          <p:grpSpPr>
            <a:xfrm>
              <a:off x="0" y="0"/>
              <a:ext cx="4394200" cy="3094168"/>
              <a:chOff x="0" y="0"/>
              <a:chExt cx="867990" cy="611194"/>
            </a:xfrm>
          </p:grpSpPr>
          <p:sp>
            <p:nvSpPr>
              <p:cNvPr id="20" name="Freeform 20"/>
              <p:cNvSpPr/>
              <p:nvPr/>
            </p:nvSpPr>
            <p:spPr>
              <a:xfrm>
                <a:off x="0" y="0"/>
                <a:ext cx="867990" cy="611194"/>
              </a:xfrm>
              <a:custGeom>
                <a:avLst/>
                <a:gdLst/>
                <a:ahLst/>
                <a:cxnLst/>
                <a:rect l="l" t="t" r="r" b="b"/>
                <a:pathLst>
                  <a:path w="867990" h="611194">
                    <a:moveTo>
                      <a:pt x="0" y="0"/>
                    </a:moveTo>
                    <a:lnTo>
                      <a:pt x="867990" y="0"/>
                    </a:lnTo>
                    <a:lnTo>
                      <a:pt x="867990" y="611194"/>
                    </a:lnTo>
                    <a:lnTo>
                      <a:pt x="0" y="611194"/>
                    </a:lnTo>
                    <a:close/>
                  </a:path>
                </a:pathLst>
              </a:custGeom>
              <a:solidFill>
                <a:srgbClr val="77AEB1"/>
              </a:solidFill>
            </p:spPr>
          </p:sp>
          <p:sp>
            <p:nvSpPr>
              <p:cNvPr id="21" name="TextBox 21"/>
              <p:cNvSpPr txBox="1"/>
              <p:nvPr/>
            </p:nvSpPr>
            <p:spPr>
              <a:xfrm>
                <a:off x="0" y="-57150"/>
                <a:ext cx="812800" cy="869950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3360"/>
                  </a:lnSpc>
                </a:pPr>
                <a:endParaRPr/>
              </a:p>
            </p:txBody>
          </p:sp>
        </p:grpSp>
        <p:sp>
          <p:nvSpPr>
            <p:cNvPr id="22" name="TextBox 22"/>
            <p:cNvSpPr txBox="1"/>
            <p:nvPr/>
          </p:nvSpPr>
          <p:spPr>
            <a:xfrm>
              <a:off x="295619" y="288536"/>
              <a:ext cx="2859585" cy="32702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marL="0" lvl="0" indent="0">
                <a:lnSpc>
                  <a:spcPts val="1919"/>
                </a:lnSpc>
              </a:pPr>
              <a:r>
                <a:rPr lang="en-US" sz="1599">
                  <a:solidFill>
                    <a:srgbClr val="363737"/>
                  </a:solidFill>
                  <a:latin typeface="Open Sauce SemiBold"/>
                </a:rPr>
                <a:t>Assumptions </a:t>
              </a:r>
            </a:p>
          </p:txBody>
        </p:sp>
      </p:grpSp>
      <p:grpSp>
        <p:nvGrpSpPr>
          <p:cNvPr id="23" name="Group 23"/>
          <p:cNvGrpSpPr/>
          <p:nvPr/>
        </p:nvGrpSpPr>
        <p:grpSpPr>
          <a:xfrm>
            <a:off x="5667597" y="3983187"/>
            <a:ext cx="3295650" cy="2320626"/>
            <a:chOff x="0" y="0"/>
            <a:chExt cx="4394200" cy="3094168"/>
          </a:xfrm>
        </p:grpSpPr>
        <p:grpSp>
          <p:nvGrpSpPr>
            <p:cNvPr id="24" name="Group 24"/>
            <p:cNvGrpSpPr/>
            <p:nvPr/>
          </p:nvGrpSpPr>
          <p:grpSpPr>
            <a:xfrm>
              <a:off x="0" y="0"/>
              <a:ext cx="4394200" cy="3094168"/>
              <a:chOff x="0" y="0"/>
              <a:chExt cx="867990" cy="611194"/>
            </a:xfrm>
          </p:grpSpPr>
          <p:sp>
            <p:nvSpPr>
              <p:cNvPr id="25" name="Freeform 25"/>
              <p:cNvSpPr/>
              <p:nvPr/>
            </p:nvSpPr>
            <p:spPr>
              <a:xfrm>
                <a:off x="0" y="0"/>
                <a:ext cx="867990" cy="611194"/>
              </a:xfrm>
              <a:custGeom>
                <a:avLst/>
                <a:gdLst/>
                <a:ahLst/>
                <a:cxnLst/>
                <a:rect l="l" t="t" r="r" b="b"/>
                <a:pathLst>
                  <a:path w="867990" h="611194">
                    <a:moveTo>
                      <a:pt x="0" y="0"/>
                    </a:moveTo>
                    <a:lnTo>
                      <a:pt x="867990" y="0"/>
                    </a:lnTo>
                    <a:lnTo>
                      <a:pt x="867990" y="611194"/>
                    </a:lnTo>
                    <a:lnTo>
                      <a:pt x="0" y="611194"/>
                    </a:lnTo>
                    <a:close/>
                  </a:path>
                </a:pathLst>
              </a:custGeom>
              <a:solidFill>
                <a:srgbClr val="E83926"/>
              </a:solidFill>
            </p:spPr>
          </p:sp>
          <p:sp>
            <p:nvSpPr>
              <p:cNvPr id="26" name="TextBox 26"/>
              <p:cNvSpPr txBox="1"/>
              <p:nvPr/>
            </p:nvSpPr>
            <p:spPr>
              <a:xfrm>
                <a:off x="0" y="-57150"/>
                <a:ext cx="812800" cy="869950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3360"/>
                  </a:lnSpc>
                </a:pPr>
                <a:endParaRPr/>
              </a:p>
            </p:txBody>
          </p:sp>
        </p:grpSp>
        <p:sp>
          <p:nvSpPr>
            <p:cNvPr id="27" name="TextBox 27"/>
            <p:cNvSpPr txBox="1"/>
            <p:nvPr/>
          </p:nvSpPr>
          <p:spPr>
            <a:xfrm>
              <a:off x="295619" y="288536"/>
              <a:ext cx="2859585" cy="32702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marL="0" lvl="0" indent="0">
                <a:lnSpc>
                  <a:spcPts val="1919"/>
                </a:lnSpc>
              </a:pPr>
              <a:r>
                <a:rPr lang="en-US" sz="1599">
                  <a:solidFill>
                    <a:srgbClr val="363737"/>
                  </a:solidFill>
                  <a:latin typeface="Open Sauce SemiBold"/>
                </a:rPr>
                <a:t>Assumptions </a:t>
              </a:r>
            </a:p>
          </p:txBody>
        </p:sp>
      </p:grpSp>
      <p:grpSp>
        <p:nvGrpSpPr>
          <p:cNvPr id="28" name="Group 28"/>
          <p:cNvGrpSpPr/>
          <p:nvPr/>
        </p:nvGrpSpPr>
        <p:grpSpPr>
          <a:xfrm>
            <a:off x="5298457" y="6977167"/>
            <a:ext cx="3295650" cy="2320626"/>
            <a:chOff x="0" y="0"/>
            <a:chExt cx="4394200" cy="3094168"/>
          </a:xfrm>
        </p:grpSpPr>
        <p:grpSp>
          <p:nvGrpSpPr>
            <p:cNvPr id="29" name="Group 29"/>
            <p:cNvGrpSpPr/>
            <p:nvPr/>
          </p:nvGrpSpPr>
          <p:grpSpPr>
            <a:xfrm>
              <a:off x="0" y="0"/>
              <a:ext cx="4394200" cy="3094168"/>
              <a:chOff x="0" y="0"/>
              <a:chExt cx="867990" cy="611194"/>
            </a:xfrm>
          </p:grpSpPr>
          <p:sp>
            <p:nvSpPr>
              <p:cNvPr id="30" name="Freeform 30"/>
              <p:cNvSpPr/>
              <p:nvPr/>
            </p:nvSpPr>
            <p:spPr>
              <a:xfrm>
                <a:off x="0" y="0"/>
                <a:ext cx="867990" cy="611194"/>
              </a:xfrm>
              <a:custGeom>
                <a:avLst/>
                <a:gdLst/>
                <a:ahLst/>
                <a:cxnLst/>
                <a:rect l="l" t="t" r="r" b="b"/>
                <a:pathLst>
                  <a:path w="867990" h="611194">
                    <a:moveTo>
                      <a:pt x="0" y="0"/>
                    </a:moveTo>
                    <a:lnTo>
                      <a:pt x="867990" y="0"/>
                    </a:lnTo>
                    <a:lnTo>
                      <a:pt x="867990" y="611194"/>
                    </a:lnTo>
                    <a:lnTo>
                      <a:pt x="0" y="611194"/>
                    </a:lnTo>
                    <a:close/>
                  </a:path>
                </a:pathLst>
              </a:custGeom>
              <a:solidFill>
                <a:srgbClr val="B78772"/>
              </a:solidFill>
            </p:spPr>
          </p:sp>
          <p:sp>
            <p:nvSpPr>
              <p:cNvPr id="31" name="TextBox 31"/>
              <p:cNvSpPr txBox="1"/>
              <p:nvPr/>
            </p:nvSpPr>
            <p:spPr>
              <a:xfrm>
                <a:off x="0" y="-57150"/>
                <a:ext cx="812800" cy="869950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3360"/>
                  </a:lnSpc>
                </a:pPr>
                <a:endParaRPr/>
              </a:p>
            </p:txBody>
          </p:sp>
        </p:grpSp>
        <p:sp>
          <p:nvSpPr>
            <p:cNvPr id="32" name="TextBox 32"/>
            <p:cNvSpPr txBox="1"/>
            <p:nvPr/>
          </p:nvSpPr>
          <p:spPr>
            <a:xfrm>
              <a:off x="295619" y="288536"/>
              <a:ext cx="2859585" cy="32702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marL="0" lvl="0" indent="0">
                <a:lnSpc>
                  <a:spcPts val="1919"/>
                </a:lnSpc>
              </a:pPr>
              <a:r>
                <a:rPr lang="en-US" sz="1599">
                  <a:solidFill>
                    <a:srgbClr val="363737"/>
                  </a:solidFill>
                  <a:latin typeface="Open Sauce SemiBold"/>
                </a:rPr>
                <a:t>Assumptions </a:t>
              </a:r>
            </a:p>
          </p:txBody>
        </p:sp>
      </p:grpSp>
      <p:grpSp>
        <p:nvGrpSpPr>
          <p:cNvPr id="33" name="Group 33"/>
          <p:cNvGrpSpPr/>
          <p:nvPr/>
        </p:nvGrpSpPr>
        <p:grpSpPr>
          <a:xfrm>
            <a:off x="2002807" y="6977167"/>
            <a:ext cx="3295650" cy="2320626"/>
            <a:chOff x="0" y="0"/>
            <a:chExt cx="4394200" cy="3094168"/>
          </a:xfrm>
        </p:grpSpPr>
        <p:grpSp>
          <p:nvGrpSpPr>
            <p:cNvPr id="34" name="Group 34"/>
            <p:cNvGrpSpPr/>
            <p:nvPr/>
          </p:nvGrpSpPr>
          <p:grpSpPr>
            <a:xfrm>
              <a:off x="0" y="0"/>
              <a:ext cx="4394200" cy="3094168"/>
              <a:chOff x="0" y="0"/>
              <a:chExt cx="867990" cy="611194"/>
            </a:xfrm>
          </p:grpSpPr>
          <p:sp>
            <p:nvSpPr>
              <p:cNvPr id="35" name="Freeform 35"/>
              <p:cNvSpPr/>
              <p:nvPr/>
            </p:nvSpPr>
            <p:spPr>
              <a:xfrm>
                <a:off x="0" y="0"/>
                <a:ext cx="867990" cy="611194"/>
              </a:xfrm>
              <a:custGeom>
                <a:avLst/>
                <a:gdLst/>
                <a:ahLst/>
                <a:cxnLst/>
                <a:rect l="l" t="t" r="r" b="b"/>
                <a:pathLst>
                  <a:path w="867990" h="611194">
                    <a:moveTo>
                      <a:pt x="0" y="0"/>
                    </a:moveTo>
                    <a:lnTo>
                      <a:pt x="867990" y="0"/>
                    </a:lnTo>
                    <a:lnTo>
                      <a:pt x="867990" y="611194"/>
                    </a:lnTo>
                    <a:lnTo>
                      <a:pt x="0" y="611194"/>
                    </a:lnTo>
                    <a:close/>
                  </a:path>
                </a:pathLst>
              </a:custGeom>
              <a:solidFill>
                <a:srgbClr val="B2BEE1"/>
              </a:solidFill>
            </p:spPr>
          </p:sp>
          <p:sp>
            <p:nvSpPr>
              <p:cNvPr id="36" name="TextBox 36"/>
              <p:cNvSpPr txBox="1"/>
              <p:nvPr/>
            </p:nvSpPr>
            <p:spPr>
              <a:xfrm>
                <a:off x="0" y="-57150"/>
                <a:ext cx="812800" cy="869950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3360"/>
                  </a:lnSpc>
                </a:pPr>
                <a:endParaRPr/>
              </a:p>
            </p:txBody>
          </p:sp>
        </p:grpSp>
        <p:sp>
          <p:nvSpPr>
            <p:cNvPr id="37" name="TextBox 37"/>
            <p:cNvSpPr txBox="1"/>
            <p:nvPr/>
          </p:nvSpPr>
          <p:spPr>
            <a:xfrm>
              <a:off x="295619" y="288536"/>
              <a:ext cx="2859585" cy="32702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marL="0" lvl="0" indent="0">
                <a:lnSpc>
                  <a:spcPts val="1919"/>
                </a:lnSpc>
              </a:pPr>
              <a:r>
                <a:rPr lang="en-US" sz="1599">
                  <a:solidFill>
                    <a:srgbClr val="363737"/>
                  </a:solidFill>
                  <a:latin typeface="Open Sauce SemiBold"/>
                </a:rPr>
                <a:t>Assumptions </a:t>
              </a:r>
            </a:p>
          </p:txBody>
        </p:sp>
      </p:grpSp>
      <p:sp>
        <p:nvSpPr>
          <p:cNvPr id="38" name="AutoShape 38"/>
          <p:cNvSpPr/>
          <p:nvPr/>
        </p:nvSpPr>
        <p:spPr>
          <a:xfrm flipH="1">
            <a:off x="9334500" y="1022498"/>
            <a:ext cx="59940" cy="9264502"/>
          </a:xfrm>
          <a:prstGeom prst="line">
            <a:avLst/>
          </a:prstGeom>
          <a:ln w="123825" cap="flat">
            <a:solidFill>
              <a:srgbClr val="000000"/>
            </a:solidFill>
            <a:prstDash val="solid"/>
            <a:headEnd type="none" w="sm" len="sm"/>
            <a:tailEnd type="none" w="sm" len="sm"/>
          </a:ln>
        </p:spPr>
      </p:sp>
      <p:grpSp>
        <p:nvGrpSpPr>
          <p:cNvPr id="39" name="Group 39"/>
          <p:cNvGrpSpPr/>
          <p:nvPr/>
        </p:nvGrpSpPr>
        <p:grpSpPr>
          <a:xfrm>
            <a:off x="12689951" y="3011486"/>
            <a:ext cx="3534392" cy="2851960"/>
            <a:chOff x="0" y="0"/>
            <a:chExt cx="4712522" cy="3802613"/>
          </a:xfrm>
        </p:grpSpPr>
        <p:grpSp>
          <p:nvGrpSpPr>
            <p:cNvPr id="40" name="Group 40"/>
            <p:cNvGrpSpPr/>
            <p:nvPr/>
          </p:nvGrpSpPr>
          <p:grpSpPr>
            <a:xfrm>
              <a:off x="0" y="0"/>
              <a:ext cx="4712522" cy="3802613"/>
              <a:chOff x="0" y="0"/>
              <a:chExt cx="930869" cy="751134"/>
            </a:xfrm>
          </p:grpSpPr>
          <p:sp>
            <p:nvSpPr>
              <p:cNvPr id="41" name="Freeform 41"/>
              <p:cNvSpPr/>
              <p:nvPr/>
            </p:nvSpPr>
            <p:spPr>
              <a:xfrm>
                <a:off x="0" y="0"/>
                <a:ext cx="930869" cy="751134"/>
              </a:xfrm>
              <a:custGeom>
                <a:avLst/>
                <a:gdLst/>
                <a:ahLst/>
                <a:cxnLst/>
                <a:rect l="l" t="t" r="r" b="b"/>
                <a:pathLst>
                  <a:path w="930869" h="751134">
                    <a:moveTo>
                      <a:pt x="0" y="0"/>
                    </a:moveTo>
                    <a:lnTo>
                      <a:pt x="930869" y="0"/>
                    </a:lnTo>
                    <a:lnTo>
                      <a:pt x="930869" y="751134"/>
                    </a:lnTo>
                    <a:lnTo>
                      <a:pt x="0" y="751134"/>
                    </a:lnTo>
                    <a:close/>
                  </a:path>
                </a:pathLst>
              </a:custGeom>
              <a:solidFill>
                <a:srgbClr val="8C52FF"/>
              </a:solidFill>
            </p:spPr>
          </p:sp>
          <p:sp>
            <p:nvSpPr>
              <p:cNvPr id="42" name="TextBox 42"/>
              <p:cNvSpPr txBox="1"/>
              <p:nvPr/>
            </p:nvSpPr>
            <p:spPr>
              <a:xfrm>
                <a:off x="0" y="-57150"/>
                <a:ext cx="812800" cy="869950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3360"/>
                  </a:lnSpc>
                </a:pPr>
                <a:endParaRPr/>
              </a:p>
            </p:txBody>
          </p:sp>
        </p:grpSp>
        <p:sp>
          <p:nvSpPr>
            <p:cNvPr id="43" name="TextBox 43"/>
            <p:cNvSpPr txBox="1"/>
            <p:nvPr/>
          </p:nvSpPr>
          <p:spPr>
            <a:xfrm>
              <a:off x="312434" y="288536"/>
              <a:ext cx="3385346" cy="32702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marL="0" lvl="0" indent="0">
                <a:lnSpc>
                  <a:spcPts val="1919"/>
                </a:lnSpc>
              </a:pPr>
              <a:r>
                <a:rPr lang="en-US" sz="1599">
                  <a:solidFill>
                    <a:srgbClr val="36464B"/>
                  </a:solidFill>
                  <a:latin typeface="Open Sauce SemiBold"/>
                </a:rPr>
                <a:t>Questions</a:t>
              </a:r>
            </a:p>
          </p:txBody>
        </p:sp>
      </p:grpSp>
      <p:grpSp>
        <p:nvGrpSpPr>
          <p:cNvPr id="44" name="Group 44"/>
          <p:cNvGrpSpPr/>
          <p:nvPr/>
        </p:nvGrpSpPr>
        <p:grpSpPr>
          <a:xfrm>
            <a:off x="14609546" y="4350708"/>
            <a:ext cx="3534392" cy="2851960"/>
            <a:chOff x="0" y="0"/>
            <a:chExt cx="4712522" cy="3802613"/>
          </a:xfrm>
        </p:grpSpPr>
        <p:grpSp>
          <p:nvGrpSpPr>
            <p:cNvPr id="45" name="Group 45"/>
            <p:cNvGrpSpPr/>
            <p:nvPr/>
          </p:nvGrpSpPr>
          <p:grpSpPr>
            <a:xfrm>
              <a:off x="0" y="0"/>
              <a:ext cx="4712522" cy="3802613"/>
              <a:chOff x="0" y="0"/>
              <a:chExt cx="930869" cy="751134"/>
            </a:xfrm>
          </p:grpSpPr>
          <p:sp>
            <p:nvSpPr>
              <p:cNvPr id="46" name="Freeform 46"/>
              <p:cNvSpPr/>
              <p:nvPr/>
            </p:nvSpPr>
            <p:spPr>
              <a:xfrm>
                <a:off x="0" y="0"/>
                <a:ext cx="930869" cy="751134"/>
              </a:xfrm>
              <a:custGeom>
                <a:avLst/>
                <a:gdLst/>
                <a:ahLst/>
                <a:cxnLst/>
                <a:rect l="l" t="t" r="r" b="b"/>
                <a:pathLst>
                  <a:path w="930869" h="751134">
                    <a:moveTo>
                      <a:pt x="0" y="0"/>
                    </a:moveTo>
                    <a:lnTo>
                      <a:pt x="930869" y="0"/>
                    </a:lnTo>
                    <a:lnTo>
                      <a:pt x="930869" y="751134"/>
                    </a:lnTo>
                    <a:lnTo>
                      <a:pt x="0" y="751134"/>
                    </a:lnTo>
                    <a:close/>
                  </a:path>
                </a:pathLst>
              </a:custGeom>
              <a:solidFill>
                <a:srgbClr val="0CC0DF"/>
              </a:solidFill>
            </p:spPr>
          </p:sp>
          <p:sp>
            <p:nvSpPr>
              <p:cNvPr id="47" name="TextBox 47"/>
              <p:cNvSpPr txBox="1"/>
              <p:nvPr/>
            </p:nvSpPr>
            <p:spPr>
              <a:xfrm>
                <a:off x="0" y="-57150"/>
                <a:ext cx="812800" cy="869950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3360"/>
                  </a:lnSpc>
                </a:pPr>
                <a:endParaRPr/>
              </a:p>
            </p:txBody>
          </p:sp>
        </p:grpSp>
        <p:sp>
          <p:nvSpPr>
            <p:cNvPr id="48" name="TextBox 48"/>
            <p:cNvSpPr txBox="1"/>
            <p:nvPr/>
          </p:nvSpPr>
          <p:spPr>
            <a:xfrm>
              <a:off x="312434" y="288536"/>
              <a:ext cx="3385346" cy="32702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marL="0" lvl="0" indent="0">
                <a:lnSpc>
                  <a:spcPts val="1919"/>
                </a:lnSpc>
              </a:pPr>
              <a:r>
                <a:rPr lang="en-US" sz="1599">
                  <a:solidFill>
                    <a:srgbClr val="36464B"/>
                  </a:solidFill>
                  <a:latin typeface="Open Sauce SemiBold"/>
                </a:rPr>
                <a:t>Questions</a:t>
              </a:r>
            </a:p>
          </p:txBody>
        </p:sp>
      </p:grpSp>
      <p:grpSp>
        <p:nvGrpSpPr>
          <p:cNvPr id="49" name="Group 49"/>
          <p:cNvGrpSpPr/>
          <p:nvPr/>
        </p:nvGrpSpPr>
        <p:grpSpPr>
          <a:xfrm>
            <a:off x="14457146" y="6445833"/>
            <a:ext cx="3534392" cy="2851960"/>
            <a:chOff x="0" y="0"/>
            <a:chExt cx="4712522" cy="3802613"/>
          </a:xfrm>
        </p:grpSpPr>
        <p:grpSp>
          <p:nvGrpSpPr>
            <p:cNvPr id="50" name="Group 50"/>
            <p:cNvGrpSpPr/>
            <p:nvPr/>
          </p:nvGrpSpPr>
          <p:grpSpPr>
            <a:xfrm>
              <a:off x="0" y="0"/>
              <a:ext cx="4712522" cy="3802613"/>
              <a:chOff x="0" y="0"/>
              <a:chExt cx="930869" cy="751134"/>
            </a:xfrm>
          </p:grpSpPr>
          <p:sp>
            <p:nvSpPr>
              <p:cNvPr id="51" name="Freeform 51"/>
              <p:cNvSpPr/>
              <p:nvPr/>
            </p:nvSpPr>
            <p:spPr>
              <a:xfrm>
                <a:off x="0" y="0"/>
                <a:ext cx="930869" cy="751134"/>
              </a:xfrm>
              <a:custGeom>
                <a:avLst/>
                <a:gdLst/>
                <a:ahLst/>
                <a:cxnLst/>
                <a:rect l="l" t="t" r="r" b="b"/>
                <a:pathLst>
                  <a:path w="930869" h="751134">
                    <a:moveTo>
                      <a:pt x="0" y="0"/>
                    </a:moveTo>
                    <a:lnTo>
                      <a:pt x="930869" y="0"/>
                    </a:lnTo>
                    <a:lnTo>
                      <a:pt x="930869" y="751134"/>
                    </a:lnTo>
                    <a:lnTo>
                      <a:pt x="0" y="751134"/>
                    </a:lnTo>
                    <a:close/>
                  </a:path>
                </a:pathLst>
              </a:custGeom>
              <a:solidFill>
                <a:srgbClr val="FFDE59"/>
              </a:solidFill>
            </p:spPr>
          </p:sp>
          <p:sp>
            <p:nvSpPr>
              <p:cNvPr id="52" name="TextBox 52"/>
              <p:cNvSpPr txBox="1"/>
              <p:nvPr/>
            </p:nvSpPr>
            <p:spPr>
              <a:xfrm>
                <a:off x="0" y="-57150"/>
                <a:ext cx="812800" cy="869950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3360"/>
                  </a:lnSpc>
                </a:pPr>
                <a:endParaRPr/>
              </a:p>
            </p:txBody>
          </p:sp>
        </p:grpSp>
        <p:sp>
          <p:nvSpPr>
            <p:cNvPr id="53" name="TextBox 53"/>
            <p:cNvSpPr txBox="1"/>
            <p:nvPr/>
          </p:nvSpPr>
          <p:spPr>
            <a:xfrm>
              <a:off x="312434" y="288536"/>
              <a:ext cx="3385346" cy="32702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marL="0" lvl="0" indent="0">
                <a:lnSpc>
                  <a:spcPts val="1919"/>
                </a:lnSpc>
              </a:pPr>
              <a:r>
                <a:rPr lang="en-US" sz="1599">
                  <a:solidFill>
                    <a:srgbClr val="36464B"/>
                  </a:solidFill>
                  <a:latin typeface="Open Sauce SemiBold"/>
                </a:rPr>
                <a:t>Questions</a:t>
              </a:r>
            </a:p>
          </p:txBody>
        </p:sp>
      </p:grpSp>
      <p:grpSp>
        <p:nvGrpSpPr>
          <p:cNvPr id="54" name="Group 54"/>
          <p:cNvGrpSpPr/>
          <p:nvPr/>
        </p:nvGrpSpPr>
        <p:grpSpPr>
          <a:xfrm>
            <a:off x="10528546" y="6977167"/>
            <a:ext cx="3534392" cy="2851960"/>
            <a:chOff x="0" y="0"/>
            <a:chExt cx="4712522" cy="3802613"/>
          </a:xfrm>
        </p:grpSpPr>
        <p:grpSp>
          <p:nvGrpSpPr>
            <p:cNvPr id="55" name="Group 55"/>
            <p:cNvGrpSpPr/>
            <p:nvPr/>
          </p:nvGrpSpPr>
          <p:grpSpPr>
            <a:xfrm>
              <a:off x="0" y="0"/>
              <a:ext cx="4712522" cy="3802613"/>
              <a:chOff x="0" y="0"/>
              <a:chExt cx="930869" cy="751134"/>
            </a:xfrm>
          </p:grpSpPr>
          <p:sp>
            <p:nvSpPr>
              <p:cNvPr id="56" name="Freeform 56"/>
              <p:cNvSpPr/>
              <p:nvPr/>
            </p:nvSpPr>
            <p:spPr>
              <a:xfrm>
                <a:off x="0" y="0"/>
                <a:ext cx="930869" cy="751134"/>
              </a:xfrm>
              <a:custGeom>
                <a:avLst/>
                <a:gdLst/>
                <a:ahLst/>
                <a:cxnLst/>
                <a:rect l="l" t="t" r="r" b="b"/>
                <a:pathLst>
                  <a:path w="930869" h="751134">
                    <a:moveTo>
                      <a:pt x="0" y="0"/>
                    </a:moveTo>
                    <a:lnTo>
                      <a:pt x="930869" y="0"/>
                    </a:lnTo>
                    <a:lnTo>
                      <a:pt x="930869" y="751134"/>
                    </a:lnTo>
                    <a:lnTo>
                      <a:pt x="0" y="751134"/>
                    </a:lnTo>
                    <a:close/>
                  </a:path>
                </a:pathLst>
              </a:custGeom>
              <a:solidFill>
                <a:srgbClr val="00BF63"/>
              </a:solidFill>
            </p:spPr>
          </p:sp>
          <p:sp>
            <p:nvSpPr>
              <p:cNvPr id="57" name="TextBox 57"/>
              <p:cNvSpPr txBox="1"/>
              <p:nvPr/>
            </p:nvSpPr>
            <p:spPr>
              <a:xfrm>
                <a:off x="0" y="-57150"/>
                <a:ext cx="812800" cy="869950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3360"/>
                  </a:lnSpc>
                </a:pPr>
                <a:endParaRPr/>
              </a:p>
            </p:txBody>
          </p:sp>
        </p:grpSp>
        <p:sp>
          <p:nvSpPr>
            <p:cNvPr id="58" name="TextBox 58"/>
            <p:cNvSpPr txBox="1"/>
            <p:nvPr/>
          </p:nvSpPr>
          <p:spPr>
            <a:xfrm>
              <a:off x="312434" y="288536"/>
              <a:ext cx="3385346" cy="32702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marL="0" lvl="0" indent="0">
                <a:lnSpc>
                  <a:spcPts val="1919"/>
                </a:lnSpc>
              </a:pPr>
              <a:r>
                <a:rPr lang="en-US" sz="1599">
                  <a:solidFill>
                    <a:srgbClr val="36464B"/>
                  </a:solidFill>
                  <a:latin typeface="Open Sauce SemiBold"/>
                </a:rPr>
                <a:t>Questions</a:t>
              </a:r>
            </a:p>
          </p:txBody>
        </p:sp>
      </p:grpSp>
      <p:grpSp>
        <p:nvGrpSpPr>
          <p:cNvPr id="59" name="Group 59"/>
          <p:cNvGrpSpPr/>
          <p:nvPr/>
        </p:nvGrpSpPr>
        <p:grpSpPr>
          <a:xfrm>
            <a:off x="9701212" y="3983187"/>
            <a:ext cx="3534392" cy="2851960"/>
            <a:chOff x="0" y="0"/>
            <a:chExt cx="4712522" cy="3802613"/>
          </a:xfrm>
        </p:grpSpPr>
        <p:grpSp>
          <p:nvGrpSpPr>
            <p:cNvPr id="60" name="Group 60"/>
            <p:cNvGrpSpPr/>
            <p:nvPr/>
          </p:nvGrpSpPr>
          <p:grpSpPr>
            <a:xfrm>
              <a:off x="0" y="0"/>
              <a:ext cx="4712522" cy="3802613"/>
              <a:chOff x="0" y="0"/>
              <a:chExt cx="930869" cy="751134"/>
            </a:xfrm>
          </p:grpSpPr>
          <p:sp>
            <p:nvSpPr>
              <p:cNvPr id="61" name="Freeform 61"/>
              <p:cNvSpPr/>
              <p:nvPr/>
            </p:nvSpPr>
            <p:spPr>
              <a:xfrm>
                <a:off x="0" y="0"/>
                <a:ext cx="930869" cy="751134"/>
              </a:xfrm>
              <a:custGeom>
                <a:avLst/>
                <a:gdLst/>
                <a:ahLst/>
                <a:cxnLst/>
                <a:rect l="l" t="t" r="r" b="b"/>
                <a:pathLst>
                  <a:path w="930869" h="751134">
                    <a:moveTo>
                      <a:pt x="0" y="0"/>
                    </a:moveTo>
                    <a:lnTo>
                      <a:pt x="930869" y="0"/>
                    </a:lnTo>
                    <a:lnTo>
                      <a:pt x="930869" y="751134"/>
                    </a:lnTo>
                    <a:lnTo>
                      <a:pt x="0" y="751134"/>
                    </a:lnTo>
                    <a:close/>
                  </a:path>
                </a:pathLst>
              </a:custGeom>
              <a:solidFill>
                <a:srgbClr val="FF66C4"/>
              </a:solidFill>
            </p:spPr>
          </p:sp>
          <p:sp>
            <p:nvSpPr>
              <p:cNvPr id="62" name="TextBox 62"/>
              <p:cNvSpPr txBox="1"/>
              <p:nvPr/>
            </p:nvSpPr>
            <p:spPr>
              <a:xfrm>
                <a:off x="0" y="-57150"/>
                <a:ext cx="812800" cy="869950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3360"/>
                  </a:lnSpc>
                </a:pPr>
                <a:endParaRPr/>
              </a:p>
            </p:txBody>
          </p:sp>
        </p:grpSp>
        <p:sp>
          <p:nvSpPr>
            <p:cNvPr id="63" name="TextBox 63"/>
            <p:cNvSpPr txBox="1"/>
            <p:nvPr/>
          </p:nvSpPr>
          <p:spPr>
            <a:xfrm>
              <a:off x="312434" y="288536"/>
              <a:ext cx="3385346" cy="32702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marL="0" lvl="0" indent="0">
                <a:lnSpc>
                  <a:spcPts val="1919"/>
                </a:lnSpc>
              </a:pPr>
              <a:r>
                <a:rPr lang="en-US" sz="1599">
                  <a:solidFill>
                    <a:srgbClr val="36464B"/>
                  </a:solidFill>
                  <a:latin typeface="Open Sauce SemiBold"/>
                </a:rPr>
                <a:t>Questions</a:t>
              </a: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</Words>
  <Application>Microsoft Office PowerPoint</Application>
  <PresentationFormat>Custom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Open Sauce SemiBold Bold</vt:lpstr>
      <vt:lpstr>Open Sauce SemiBold</vt:lpstr>
      <vt:lpstr>Arial</vt:lpstr>
      <vt:lpstr>Calibri</vt:lpstr>
      <vt:lpstr>Office Theme</vt:lpstr>
      <vt:lpstr>PowerPoint Presentation</vt:lpstr>
    </vt:vector>
  </TitlesOfParts>
  <Manager>Ivan Dabetić</Manager>
  <Company>ivandabetic.com</Company>
  <LinksUpToDate>false</LinksUpToDate>
  <SharedDoc>false</SharedDoc>
  <HyperlinkBase>www.ivandabetic.com</HyperlinkBase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assumptions questions</dc:title>
  <dc:subject>Ivan Dabetić</dc:subject>
  <dc:creator>IDabetic</dc:creator>
  <dc:description/>
  <cp:lastModifiedBy>Ivan Dabetic</cp:lastModifiedBy>
  <cp:revision>2</cp:revision>
  <dcterms:created xsi:type="dcterms:W3CDTF">2006-08-16T00:00:00Z</dcterms:created>
  <dcterms:modified xsi:type="dcterms:W3CDTF">2023-06-14T12:32:50Z</dcterms:modified>
  <cp:category>Challenge Assumptions</cp:category>
  <dc:identifier>DAFlzNrtrtQ</dc:identifier>
</cp:coreProperties>
</file>